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4630400" cy="8229600"/>
  <p:notesSz cx="8229600" cy="146304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Sora Medium" panose="020B0604020202020204" charset="0"/>
      <p:regular r:id="rId17"/>
    </p:embeddedFont>
    <p:embeddedFont>
      <p:font typeface="Noto Sans TC" panose="020B0604020202020204" charset="-128"/>
      <p:regular r:id="rId18"/>
    </p:embeddedFont>
  </p:embeddedFontLst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66" d="100"/>
          <a:sy n="66" d="100"/>
        </p:scale>
        <p:origin x="140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3851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7070C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7070C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7070C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7070C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7070C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7070C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7070C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7070C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7070C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7070C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-2-2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.png"/><Relationship Id="rId4" Type="http://schemas.openxmlformats.org/officeDocument/2006/relationships/image" Target="../media/image-4-2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-8-7.svg"/><Relationship Id="rId13" Type="http://schemas.openxmlformats.org/officeDocument/2006/relationships/image" Target="../media/image-8-13.svg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-8-4.svg"/><Relationship Id="rId11" Type="http://schemas.openxmlformats.org/officeDocument/2006/relationships/image" Target="../media/image21.png"/><Relationship Id="rId5" Type="http://schemas.openxmlformats.org/officeDocument/2006/relationships/image" Target="../media/image4.png"/><Relationship Id="rId10" Type="http://schemas.openxmlformats.org/officeDocument/2006/relationships/image" Target="../media/image-8-10.svg"/><Relationship Id="rId4" Type="http://schemas.openxmlformats.org/officeDocument/2006/relationships/image" Target="../media/image18.png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518648"/>
            <a:ext cx="7556421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97B8FF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Unlocking Creativity: AI Image Generation &amp; 3D Design in Education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4985147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Transforming teaching and learning through the power of artificial intelligence and three-dimensional design tools</a:t>
            </a:r>
            <a:endParaRPr lang="en-US" sz="17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088713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550075" y="2911912"/>
            <a:ext cx="11530132" cy="14411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650"/>
              </a:lnSpc>
              <a:buNone/>
            </a:pPr>
            <a:r>
              <a:rPr lang="en-US" sz="4500" dirty="0">
                <a:solidFill>
                  <a:srgbClr val="97B8FF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Embrace the Future: Empower Learning with AI &amp; 3D Creativity</a:t>
            </a:r>
            <a:endParaRPr lang="en-US" sz="450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0075" y="4537591"/>
            <a:ext cx="3843338" cy="668298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717119" y="5328880"/>
            <a:ext cx="2640330" cy="2609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0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Unlock New Possibilities</a:t>
            </a:r>
            <a:endParaRPr lang="en-US" sz="1600" dirty="0"/>
          </a:p>
        </p:txBody>
      </p:sp>
      <p:sp>
        <p:nvSpPr>
          <p:cNvPr id="6" name="Text 2"/>
          <p:cNvSpPr/>
          <p:nvPr/>
        </p:nvSpPr>
        <p:spPr>
          <a:xfrm>
            <a:off x="1717119" y="5663684"/>
            <a:ext cx="3509248" cy="6961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30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AI image generation and 3D design tools open doors to teaching approaches previously impossible or impractical.</a:t>
            </a:r>
            <a:endParaRPr lang="en-US" sz="13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3412" y="4537591"/>
            <a:ext cx="3843338" cy="668298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5560457" y="5328880"/>
            <a:ext cx="2828568" cy="2609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0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Start Experimenting Today</a:t>
            </a:r>
            <a:endParaRPr lang="en-US" sz="1600" dirty="0"/>
          </a:p>
        </p:txBody>
      </p:sp>
      <p:sp>
        <p:nvSpPr>
          <p:cNvPr id="9" name="Text 4"/>
          <p:cNvSpPr/>
          <p:nvPr/>
        </p:nvSpPr>
        <p:spPr>
          <a:xfrm>
            <a:off x="5560457" y="5663684"/>
            <a:ext cx="3509248" cy="6961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30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Begin with simple projects to create vibrant, inclusive, and interactive lessons that captivate your students.</a:t>
            </a:r>
            <a:endParaRPr lang="en-US" sz="130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36750" y="4537591"/>
            <a:ext cx="3843457" cy="668298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403794" y="5328880"/>
            <a:ext cx="2626995" cy="2609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0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Inspire Student Creators</a:t>
            </a:r>
            <a:endParaRPr lang="en-US" sz="1600" dirty="0"/>
          </a:p>
        </p:txBody>
      </p:sp>
      <p:sp>
        <p:nvSpPr>
          <p:cNvPr id="12" name="Text 6"/>
          <p:cNvSpPr/>
          <p:nvPr/>
        </p:nvSpPr>
        <p:spPr>
          <a:xfrm>
            <a:off x="9403794" y="5663684"/>
            <a:ext cx="3509367" cy="6961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30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Transform learners from passive consumers into active creators of meaningful digital content and visual narratives.</a:t>
            </a:r>
            <a:endParaRPr lang="en-US" sz="1300" dirty="0"/>
          </a:p>
        </p:txBody>
      </p:sp>
      <p:sp>
        <p:nvSpPr>
          <p:cNvPr id="13" name="Text 7"/>
          <p:cNvSpPr/>
          <p:nvPr/>
        </p:nvSpPr>
        <p:spPr>
          <a:xfrm>
            <a:off x="1800701" y="6803827"/>
            <a:ext cx="11279505" cy="46410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300" b="1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Together, let's transform education with the power of AI-driven visual storytelling.</a:t>
            </a:r>
            <a:r>
              <a:rPr lang="en-US" sz="130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 The future of learning is creative, inclusive, and powered by technology that amplifies human imagination.</a:t>
            </a:r>
            <a:endParaRPr lang="en-US" sz="1300" dirty="0"/>
          </a:p>
        </p:txBody>
      </p:sp>
      <p:sp>
        <p:nvSpPr>
          <p:cNvPr id="14" name="Shape 8"/>
          <p:cNvSpPr/>
          <p:nvPr/>
        </p:nvSpPr>
        <p:spPr>
          <a:xfrm>
            <a:off x="1550075" y="6665357"/>
            <a:ext cx="22860" cy="741045"/>
          </a:xfrm>
          <a:prstGeom prst="rect">
            <a:avLst/>
          </a:prstGeom>
          <a:solidFill>
            <a:srgbClr val="97B8FF"/>
          </a:solidFill>
          <a:ln/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36521" y="676156"/>
            <a:ext cx="1564838" cy="385763"/>
          </a:xfrm>
          <a:prstGeom prst="roundRect">
            <a:avLst>
              <a:gd name="adj" fmla="val 6547"/>
            </a:avLst>
          </a:prstGeom>
          <a:solidFill>
            <a:srgbClr val="00184D"/>
          </a:solidFill>
          <a:ln/>
        </p:spPr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862727" y="784860"/>
            <a:ext cx="168354" cy="168354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115258" y="739259"/>
            <a:ext cx="1059894" cy="2595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30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FOUNDATION</a:t>
            </a:r>
            <a:endParaRPr lang="en-US" sz="1300" dirty="0"/>
          </a:p>
        </p:txBody>
      </p:sp>
      <p:sp>
        <p:nvSpPr>
          <p:cNvPr id="5" name="Text 2"/>
          <p:cNvSpPr/>
          <p:nvPr/>
        </p:nvSpPr>
        <p:spPr>
          <a:xfrm>
            <a:off x="736521" y="1140023"/>
            <a:ext cx="9800868" cy="6575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150"/>
              </a:lnSpc>
              <a:buNone/>
            </a:pPr>
            <a:r>
              <a:rPr lang="en-US" sz="4100" dirty="0">
                <a:solidFill>
                  <a:srgbClr val="97B8FF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What is AI-Based Image Generation?</a:t>
            </a:r>
            <a:endParaRPr lang="en-US" sz="410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521" y="2310170"/>
            <a:ext cx="8372594" cy="5023485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630132" y="2462093"/>
            <a:ext cx="4271367" cy="25965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AI image generators harness the power of machine learning algorithms trained on millions of images to create stunning visuals from simple text prompts. Tools like </a:t>
            </a:r>
            <a:r>
              <a:rPr lang="en-US" sz="1650" b="1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Microsoft Designer</a:t>
            </a:r>
            <a:r>
              <a:rPr lang="en-US" sz="16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, </a:t>
            </a:r>
            <a:r>
              <a:rPr lang="en-US" sz="1650" b="1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DALL·E 3</a:t>
            </a:r>
            <a:r>
              <a:rPr lang="en-US" sz="16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, and </a:t>
            </a:r>
            <a:r>
              <a:rPr lang="en-US" sz="1650" b="1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Bing Image Creator</a:t>
            </a:r>
            <a:r>
              <a:rPr lang="en-US" sz="16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 democratize visual content creation, enabling educators to produce custom, copyright-free images instantly.</a:t>
            </a:r>
            <a:endParaRPr lang="en-US" sz="1650" dirty="0"/>
          </a:p>
        </p:txBody>
      </p:sp>
      <p:sp>
        <p:nvSpPr>
          <p:cNvPr id="8" name="Text 4"/>
          <p:cNvSpPr/>
          <p:nvPr/>
        </p:nvSpPr>
        <p:spPr>
          <a:xfrm>
            <a:off x="9630132" y="5234345"/>
            <a:ext cx="4271367" cy="194738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This revolutionary technology bridges the gap between abstract concepts and concrete visuals, transforming how students understand and engage with learning material while fostering creativity across all subject areas.</a:t>
            </a:r>
            <a:endParaRPr lang="en-US" sz="16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322665"/>
            <a:ext cx="130428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97B8FF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Using Bing Image Creator for Culture-Themed Visuals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3193852"/>
            <a:ext cx="2994184" cy="1850469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5327809"/>
            <a:ext cx="302668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Cultural Authenticity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793790" y="5818227"/>
            <a:ext cx="415861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Bing Image Creator leverages DALL·E 3 to generate culturally rich, accurate images from detailed text descriptions.</a:t>
            </a:r>
            <a:endParaRPr lang="en-US" sz="17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5893" y="3193852"/>
            <a:ext cx="2994184" cy="1850469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235893" y="5327809"/>
            <a:ext cx="2889290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Global Perspectives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5235893" y="5818227"/>
            <a:ext cx="415861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Bring diverse cultural contexts alive visually, supporting global awareness and fostering inclusive classrooms.</a:t>
            </a:r>
            <a:endParaRPr lang="en-US" sz="17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7995" y="3193852"/>
            <a:ext cx="2994184" cy="1850469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677995" y="532780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Instant Creation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9677995" y="5818227"/>
            <a:ext cx="415861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Generate custom visuals in seconds, eliminating the need for extensive image searches or licensing concerns.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85098" y="628531"/>
            <a:ext cx="1562219" cy="435173"/>
          </a:xfrm>
          <a:prstGeom prst="roundRect">
            <a:avLst>
              <a:gd name="adj" fmla="val 6186"/>
            </a:avLst>
          </a:prstGeom>
          <a:noFill/>
          <a:ln w="7620">
            <a:solidFill>
              <a:srgbClr val="97B8FF"/>
            </a:solidFill>
            <a:prstDash val="solid"/>
          </a:ln>
        </p:spPr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927259" y="801172"/>
            <a:ext cx="179427" cy="179427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196340" y="703421"/>
            <a:ext cx="1008817" cy="2853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400" dirty="0">
                <a:solidFill>
                  <a:srgbClr val="97B8FF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TECHNIQUE</a:t>
            </a:r>
            <a:endParaRPr lang="en-US" sz="1400" dirty="0"/>
          </a:p>
        </p:txBody>
      </p:sp>
      <p:sp>
        <p:nvSpPr>
          <p:cNvPr id="5" name="Text 2"/>
          <p:cNvSpPr/>
          <p:nvPr/>
        </p:nvSpPr>
        <p:spPr>
          <a:xfrm>
            <a:off x="785098" y="1152406"/>
            <a:ext cx="13060204" cy="140184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97B8FF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The Prompt Writing Process: Crafting Effective Descriptions</a:t>
            </a:r>
            <a:endParaRPr lang="en-US" sz="4400" dirty="0"/>
          </a:p>
        </p:txBody>
      </p:sp>
      <p:sp>
        <p:nvSpPr>
          <p:cNvPr id="6" name="Text 3"/>
          <p:cNvSpPr/>
          <p:nvPr/>
        </p:nvSpPr>
        <p:spPr>
          <a:xfrm>
            <a:off x="785098" y="2887028"/>
            <a:ext cx="224314" cy="2803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01</a:t>
            </a:r>
            <a:endParaRPr lang="en-US" sz="175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5098" y="3237786"/>
            <a:ext cx="6419136" cy="30480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785098" y="3410903"/>
            <a:ext cx="3486983" cy="3504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Be Specific and Detailed</a:t>
            </a:r>
            <a:endParaRPr lang="en-US" sz="2200" dirty="0"/>
          </a:p>
        </p:txBody>
      </p:sp>
      <p:sp>
        <p:nvSpPr>
          <p:cNvPr id="9" name="Text 5"/>
          <p:cNvSpPr/>
          <p:nvPr/>
        </p:nvSpPr>
        <p:spPr>
          <a:xfrm>
            <a:off x="785098" y="3894415"/>
            <a:ext cx="6419136" cy="107049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Include the subject, artistic style, mood, setting, and key details. Example: </a:t>
            </a:r>
            <a:r>
              <a:rPr lang="en-US" sz="1750" i="1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"vibrant 1920s Harlem jazz club with musicians on stage, art deco style, warm golden lighting"</a:t>
            </a:r>
            <a:endParaRPr lang="en-US" sz="1750" dirty="0"/>
          </a:p>
        </p:txBody>
      </p:sp>
      <p:sp>
        <p:nvSpPr>
          <p:cNvPr id="10" name="Text 6"/>
          <p:cNvSpPr/>
          <p:nvPr/>
        </p:nvSpPr>
        <p:spPr>
          <a:xfrm>
            <a:off x="7426047" y="2887028"/>
            <a:ext cx="224314" cy="2803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02</a:t>
            </a:r>
            <a:endParaRPr lang="en-US" sz="1750" dirty="0"/>
          </a:p>
        </p:txBody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26047" y="3237786"/>
            <a:ext cx="6419255" cy="30480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7426047" y="3410903"/>
            <a:ext cx="3716417" cy="3504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Use Descriptive Language</a:t>
            </a:r>
            <a:endParaRPr lang="en-US" sz="2200" dirty="0"/>
          </a:p>
        </p:txBody>
      </p:sp>
      <p:sp>
        <p:nvSpPr>
          <p:cNvPr id="13" name="Text 8"/>
          <p:cNvSpPr/>
          <p:nvPr/>
        </p:nvSpPr>
        <p:spPr>
          <a:xfrm>
            <a:off x="7426047" y="3894415"/>
            <a:ext cx="6419255" cy="107049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Employ rich adjectives and reference specific artistic movements or photographers to guide the AI's interpretation and output quality.</a:t>
            </a:r>
            <a:endParaRPr lang="en-US" sz="1750" dirty="0"/>
          </a:p>
        </p:txBody>
      </p:sp>
      <p:sp>
        <p:nvSpPr>
          <p:cNvPr id="14" name="Text 9"/>
          <p:cNvSpPr/>
          <p:nvPr/>
        </p:nvSpPr>
        <p:spPr>
          <a:xfrm>
            <a:off x="785098" y="5354955"/>
            <a:ext cx="224314" cy="2803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03</a:t>
            </a:r>
            <a:endParaRPr lang="en-US" sz="1750" dirty="0"/>
          </a:p>
        </p:txBody>
      </p:sp>
      <p:pic>
        <p:nvPicPr>
          <p:cNvPr id="15" name="Image 3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5098" y="5683329"/>
            <a:ext cx="6419136" cy="30480"/>
          </a:xfrm>
          <a:prstGeom prst="rect">
            <a:avLst/>
          </a:prstGeom>
        </p:spPr>
      </p:pic>
      <p:sp>
        <p:nvSpPr>
          <p:cNvPr id="16" name="Text 10"/>
          <p:cNvSpPr/>
          <p:nvPr/>
        </p:nvSpPr>
        <p:spPr>
          <a:xfrm>
            <a:off x="785098" y="5878830"/>
            <a:ext cx="3262432" cy="3504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Experiment and Iterate</a:t>
            </a:r>
            <a:endParaRPr lang="en-US" sz="2200" dirty="0"/>
          </a:p>
        </p:txBody>
      </p:sp>
      <p:sp>
        <p:nvSpPr>
          <p:cNvPr id="17" name="Text 11"/>
          <p:cNvSpPr/>
          <p:nvPr/>
        </p:nvSpPr>
        <p:spPr>
          <a:xfrm>
            <a:off x="785098" y="6362343"/>
            <a:ext cx="6419136" cy="107049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Generate multiple variations by adjusting your prompts. Each attempt refines your understanding of what works best for your educational goals.</a:t>
            </a:r>
            <a:endParaRPr lang="en-US" sz="1750" dirty="0"/>
          </a:p>
        </p:txBody>
      </p:sp>
      <p:sp>
        <p:nvSpPr>
          <p:cNvPr id="18" name="Text 12"/>
          <p:cNvSpPr/>
          <p:nvPr/>
        </p:nvSpPr>
        <p:spPr>
          <a:xfrm>
            <a:off x="7426047" y="5354955"/>
            <a:ext cx="224314" cy="2803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04</a:t>
            </a:r>
            <a:endParaRPr lang="en-US" sz="1750" dirty="0"/>
          </a:p>
        </p:txBody>
      </p:sp>
      <p:pic>
        <p:nvPicPr>
          <p:cNvPr id="19" name="Image 4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26047" y="5683329"/>
            <a:ext cx="6419255" cy="30480"/>
          </a:xfrm>
          <a:prstGeom prst="rect">
            <a:avLst/>
          </a:prstGeom>
        </p:spPr>
      </p:pic>
      <p:sp>
        <p:nvSpPr>
          <p:cNvPr id="20" name="Text 13"/>
          <p:cNvSpPr/>
          <p:nvPr/>
        </p:nvSpPr>
        <p:spPr>
          <a:xfrm>
            <a:off x="7426047" y="5878830"/>
            <a:ext cx="3290411" cy="3504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Leverage AI Assistance</a:t>
            </a:r>
            <a:endParaRPr lang="en-US" sz="2200" dirty="0"/>
          </a:p>
        </p:txBody>
      </p:sp>
      <p:sp>
        <p:nvSpPr>
          <p:cNvPr id="21" name="Text 14"/>
          <p:cNvSpPr/>
          <p:nvPr/>
        </p:nvSpPr>
        <p:spPr>
          <a:xfrm>
            <a:off x="7426047" y="6362343"/>
            <a:ext cx="6419255" cy="107049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Use tools like ChatGPT or Bing Copilot to brainstorm creative prompt ideas and expand your descriptive vocabulary for better results.</a:t>
            </a:r>
            <a:endParaRPr lang="en-US" sz="17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71870" y="1163479"/>
            <a:ext cx="7800261" cy="11996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700"/>
              </a:lnSpc>
              <a:buNone/>
            </a:pPr>
            <a:r>
              <a:rPr lang="en-US" sz="3750" dirty="0">
                <a:solidFill>
                  <a:srgbClr val="97B8FF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Exploring Art Styles in AI-Generated Images</a:t>
            </a:r>
            <a:endParaRPr lang="en-US" sz="3750" dirty="0"/>
          </a:p>
        </p:txBody>
      </p:sp>
      <p:sp>
        <p:nvSpPr>
          <p:cNvPr id="4" name="Shape 1"/>
          <p:cNvSpPr/>
          <p:nvPr/>
        </p:nvSpPr>
        <p:spPr>
          <a:xfrm>
            <a:off x="671870" y="2606873"/>
            <a:ext cx="2491740" cy="1915239"/>
          </a:xfrm>
          <a:prstGeom prst="roundRect">
            <a:avLst>
              <a:gd name="adj" fmla="val 1504"/>
            </a:avLst>
          </a:prstGeom>
          <a:solidFill>
            <a:srgbClr val="26262B"/>
          </a:solidFill>
          <a:ln/>
        </p:spPr>
      </p:sp>
      <p:sp>
        <p:nvSpPr>
          <p:cNvPr id="5" name="Text 2"/>
          <p:cNvSpPr/>
          <p:nvPr/>
        </p:nvSpPr>
        <p:spPr>
          <a:xfrm>
            <a:off x="863798" y="2798802"/>
            <a:ext cx="2107883" cy="3000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Cubism</a:t>
            </a:r>
            <a:endParaRPr lang="en-US" sz="1850" dirty="0"/>
          </a:p>
        </p:txBody>
      </p:sp>
      <p:sp>
        <p:nvSpPr>
          <p:cNvPr id="6" name="Text 3"/>
          <p:cNvSpPr/>
          <p:nvPr/>
        </p:nvSpPr>
        <p:spPr>
          <a:xfrm>
            <a:off x="863798" y="3196233"/>
            <a:ext cx="2107883" cy="11339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50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Abstract, geometric forms perfect for creative thinking exercises</a:t>
            </a:r>
            <a:endParaRPr lang="en-US" sz="1500" dirty="0"/>
          </a:p>
        </p:txBody>
      </p:sp>
      <p:sp>
        <p:nvSpPr>
          <p:cNvPr id="7" name="Shape 4"/>
          <p:cNvSpPr/>
          <p:nvPr/>
        </p:nvSpPr>
        <p:spPr>
          <a:xfrm>
            <a:off x="3326011" y="2606873"/>
            <a:ext cx="2491859" cy="1915239"/>
          </a:xfrm>
          <a:prstGeom prst="roundRect">
            <a:avLst>
              <a:gd name="adj" fmla="val 1504"/>
            </a:avLst>
          </a:prstGeom>
          <a:solidFill>
            <a:srgbClr val="26262B"/>
          </a:solidFill>
          <a:ln/>
        </p:spPr>
      </p:sp>
      <p:sp>
        <p:nvSpPr>
          <p:cNvPr id="8" name="Text 5"/>
          <p:cNvSpPr/>
          <p:nvPr/>
        </p:nvSpPr>
        <p:spPr>
          <a:xfrm>
            <a:off x="3517940" y="2798802"/>
            <a:ext cx="2108002" cy="3000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Impressionism</a:t>
            </a:r>
            <a:endParaRPr lang="en-US" sz="1850" dirty="0"/>
          </a:p>
        </p:txBody>
      </p:sp>
      <p:sp>
        <p:nvSpPr>
          <p:cNvPr id="9" name="Text 6"/>
          <p:cNvSpPr/>
          <p:nvPr/>
        </p:nvSpPr>
        <p:spPr>
          <a:xfrm>
            <a:off x="3517940" y="3196233"/>
            <a:ext cx="2108002" cy="8504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50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Soft, painterly visuals ideal for literature and emotion-based lessons</a:t>
            </a:r>
            <a:endParaRPr lang="en-US" sz="1500" dirty="0"/>
          </a:p>
        </p:txBody>
      </p:sp>
      <p:sp>
        <p:nvSpPr>
          <p:cNvPr id="10" name="Shape 7"/>
          <p:cNvSpPr/>
          <p:nvPr/>
        </p:nvSpPr>
        <p:spPr>
          <a:xfrm>
            <a:off x="5980271" y="2606873"/>
            <a:ext cx="2491740" cy="1915239"/>
          </a:xfrm>
          <a:prstGeom prst="roundRect">
            <a:avLst>
              <a:gd name="adj" fmla="val 1504"/>
            </a:avLst>
          </a:prstGeom>
          <a:solidFill>
            <a:srgbClr val="26262B"/>
          </a:solidFill>
          <a:ln/>
        </p:spPr>
      </p:sp>
      <p:sp>
        <p:nvSpPr>
          <p:cNvPr id="11" name="Text 8"/>
          <p:cNvSpPr/>
          <p:nvPr/>
        </p:nvSpPr>
        <p:spPr>
          <a:xfrm>
            <a:off x="6172200" y="2798802"/>
            <a:ext cx="2107883" cy="3000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Photorealism</a:t>
            </a:r>
            <a:endParaRPr lang="en-US" sz="1850" dirty="0"/>
          </a:p>
        </p:txBody>
      </p:sp>
      <p:sp>
        <p:nvSpPr>
          <p:cNvPr id="12" name="Text 9"/>
          <p:cNvSpPr/>
          <p:nvPr/>
        </p:nvSpPr>
        <p:spPr>
          <a:xfrm>
            <a:off x="6172200" y="3196233"/>
            <a:ext cx="2107883" cy="8504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50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Lifelike images for science, history, and factual presentations</a:t>
            </a:r>
            <a:endParaRPr lang="en-US" sz="1500" dirty="0"/>
          </a:p>
        </p:txBody>
      </p:sp>
      <p:sp>
        <p:nvSpPr>
          <p:cNvPr id="13" name="Shape 10"/>
          <p:cNvSpPr/>
          <p:nvPr/>
        </p:nvSpPr>
        <p:spPr>
          <a:xfrm>
            <a:off x="671870" y="4684514"/>
            <a:ext cx="7800142" cy="1064776"/>
          </a:xfrm>
          <a:prstGeom prst="roundRect">
            <a:avLst>
              <a:gd name="adj" fmla="val 2705"/>
            </a:avLst>
          </a:prstGeom>
          <a:solidFill>
            <a:srgbClr val="26262B"/>
          </a:solidFill>
          <a:ln/>
        </p:spPr>
      </p:sp>
      <p:sp>
        <p:nvSpPr>
          <p:cNvPr id="14" name="Text 11"/>
          <p:cNvSpPr/>
          <p:nvPr/>
        </p:nvSpPr>
        <p:spPr>
          <a:xfrm>
            <a:off x="863798" y="4876443"/>
            <a:ext cx="2399824" cy="3000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Digital Illustration</a:t>
            </a:r>
            <a:endParaRPr lang="en-US" sz="1850" dirty="0"/>
          </a:p>
        </p:txBody>
      </p:sp>
      <p:sp>
        <p:nvSpPr>
          <p:cNvPr id="15" name="Text 12"/>
          <p:cNvSpPr/>
          <p:nvPr/>
        </p:nvSpPr>
        <p:spPr>
          <a:xfrm>
            <a:off x="863798" y="5273873"/>
            <a:ext cx="741628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50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Modern, vibrant graphics that resonate with digital-native students</a:t>
            </a:r>
            <a:endParaRPr lang="en-US" sz="1500" dirty="0"/>
          </a:p>
        </p:txBody>
      </p:sp>
      <p:sp>
        <p:nvSpPr>
          <p:cNvPr id="16" name="Text 13"/>
          <p:cNvSpPr/>
          <p:nvPr/>
        </p:nvSpPr>
        <p:spPr>
          <a:xfrm>
            <a:off x="671870" y="5932051"/>
            <a:ext cx="7800261" cy="11339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50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Your choice of art style profoundly impacts student engagement and lesson tone. Example: </a:t>
            </a:r>
            <a:r>
              <a:rPr lang="en-US" sz="1500" i="1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"Cubism style purple cows on a pink mountain"</a:t>
            </a:r>
            <a:r>
              <a:rPr lang="en-US" sz="150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 creates whimsical, abstract visuals that spark imagination and discussion. Select styles that align with your learning objectives and audience.</a:t>
            </a:r>
            <a:endParaRPr lang="en-US" sz="15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208490" y="1298734"/>
            <a:ext cx="7778829" cy="4625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600"/>
              </a:lnSpc>
              <a:buNone/>
            </a:pPr>
            <a:r>
              <a:rPr lang="en-US" sz="2900" dirty="0">
                <a:solidFill>
                  <a:srgbClr val="97B8FF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Creating 3D-Style Designs with Canva 3D</a:t>
            </a:r>
            <a:endParaRPr lang="en-US" sz="2900" dirty="0"/>
          </a:p>
        </p:txBody>
      </p:sp>
      <p:sp>
        <p:nvSpPr>
          <p:cNvPr id="3" name="Shape 1"/>
          <p:cNvSpPr/>
          <p:nvPr/>
        </p:nvSpPr>
        <p:spPr>
          <a:xfrm>
            <a:off x="2208490" y="2014657"/>
            <a:ext cx="3339941" cy="1436727"/>
          </a:xfrm>
          <a:prstGeom prst="roundRect">
            <a:avLst>
              <a:gd name="adj" fmla="val 5092"/>
            </a:avLst>
          </a:prstGeom>
          <a:solidFill>
            <a:srgbClr val="07070C"/>
          </a:solidFill>
          <a:ln w="15240">
            <a:solidFill>
              <a:srgbClr val="3F3F44"/>
            </a:solidFill>
            <a:prstDash val="solid"/>
          </a:ln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3250" y="2014657"/>
            <a:ext cx="60960" cy="1436727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2417445" y="2177891"/>
            <a:ext cx="2176701" cy="2312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5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User-Friendly Interface</a:t>
            </a:r>
            <a:endParaRPr lang="en-US" sz="1450" dirty="0"/>
          </a:p>
        </p:txBody>
      </p:sp>
      <p:sp>
        <p:nvSpPr>
          <p:cNvPr id="6" name="Text 3"/>
          <p:cNvSpPr/>
          <p:nvPr/>
        </p:nvSpPr>
        <p:spPr>
          <a:xfrm>
            <a:off x="2417445" y="2505670"/>
            <a:ext cx="2967752" cy="7824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1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Canva 3D offers intuitive drag-and-drop tools that make dimensional design accessible to educators without technical expertise.</a:t>
            </a:r>
            <a:endParaRPr lang="en-US" sz="1150" dirty="0"/>
          </a:p>
        </p:txBody>
      </p:sp>
      <p:sp>
        <p:nvSpPr>
          <p:cNvPr id="7" name="Shape 4"/>
          <p:cNvSpPr/>
          <p:nvPr/>
        </p:nvSpPr>
        <p:spPr>
          <a:xfrm>
            <a:off x="2208490" y="3547943"/>
            <a:ext cx="3339941" cy="1241108"/>
          </a:xfrm>
          <a:prstGeom prst="roundRect">
            <a:avLst>
              <a:gd name="adj" fmla="val 5894"/>
            </a:avLst>
          </a:prstGeom>
          <a:solidFill>
            <a:srgbClr val="07070C"/>
          </a:solidFill>
          <a:ln w="15240">
            <a:solidFill>
              <a:srgbClr val="3F3F44"/>
            </a:solidFill>
            <a:prstDash val="solid"/>
          </a:ln>
        </p:spPr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3250" y="3547943"/>
            <a:ext cx="60960" cy="1241108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2417445" y="3711178"/>
            <a:ext cx="1850231" cy="2312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5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Depth &amp; Dimension</a:t>
            </a:r>
            <a:endParaRPr lang="en-US" sz="1450" dirty="0"/>
          </a:p>
        </p:txBody>
      </p:sp>
      <p:sp>
        <p:nvSpPr>
          <p:cNvPr id="10" name="Text 6"/>
          <p:cNvSpPr/>
          <p:nvPr/>
        </p:nvSpPr>
        <p:spPr>
          <a:xfrm>
            <a:off x="2417445" y="4038957"/>
            <a:ext cx="2967752" cy="5868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1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Add professional touches like shadows, layers, perspective effects, and depth to transform flat images into dynamic visuals.</a:t>
            </a:r>
            <a:endParaRPr lang="en-US" sz="1150" dirty="0"/>
          </a:p>
        </p:txBody>
      </p:sp>
      <p:sp>
        <p:nvSpPr>
          <p:cNvPr id="11" name="Shape 7"/>
          <p:cNvSpPr/>
          <p:nvPr/>
        </p:nvSpPr>
        <p:spPr>
          <a:xfrm>
            <a:off x="2208490" y="4885611"/>
            <a:ext cx="3339941" cy="1436727"/>
          </a:xfrm>
          <a:prstGeom prst="roundRect">
            <a:avLst>
              <a:gd name="adj" fmla="val 5092"/>
            </a:avLst>
          </a:prstGeom>
          <a:solidFill>
            <a:srgbClr val="07070C"/>
          </a:solidFill>
          <a:ln w="15240">
            <a:solidFill>
              <a:srgbClr val="3F3F44"/>
            </a:solidFill>
            <a:prstDash val="solid"/>
          </a:ln>
        </p:spPr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3250" y="4885611"/>
            <a:ext cx="60960" cy="1436727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2417445" y="5048845"/>
            <a:ext cx="1850231" cy="2312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5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Classroom Ready</a:t>
            </a:r>
            <a:endParaRPr lang="en-US" sz="1450" dirty="0"/>
          </a:p>
        </p:txBody>
      </p:sp>
      <p:sp>
        <p:nvSpPr>
          <p:cNvPr id="14" name="Text 9"/>
          <p:cNvSpPr/>
          <p:nvPr/>
        </p:nvSpPr>
        <p:spPr>
          <a:xfrm>
            <a:off x="2417445" y="5376624"/>
            <a:ext cx="2967752" cy="7824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1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Create eye-catching posters, interactive displays, and digital presentations that command student attention and enhance learning spaces.</a:t>
            </a:r>
            <a:endParaRPr lang="en-US" sz="1150" dirty="0"/>
          </a:p>
        </p:txBody>
      </p:sp>
      <p:pic>
        <p:nvPicPr>
          <p:cNvPr id="15" name="Image 3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17049" y="2214801"/>
            <a:ext cx="6512362" cy="3907393"/>
          </a:xfrm>
          <a:prstGeom prst="rect">
            <a:avLst/>
          </a:prstGeom>
        </p:spPr>
      </p:pic>
      <p:sp>
        <p:nvSpPr>
          <p:cNvPr id="16" name="Text 10"/>
          <p:cNvSpPr/>
          <p:nvPr/>
        </p:nvSpPr>
        <p:spPr>
          <a:xfrm>
            <a:off x="2208490" y="6539508"/>
            <a:ext cx="10213419" cy="3912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150" b="1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Transform your teaching materials:</a:t>
            </a:r>
            <a:r>
              <a:rPr lang="en-US" sz="11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 Take a flat AI-generated cultural scene and elevate it into a stunning 3D poster that brings historical moments or geographical concepts to life on your classroom walls.</a:t>
            </a:r>
            <a:endParaRPr lang="en-US" sz="11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93790" y="1103471"/>
            <a:ext cx="1436965" cy="426244"/>
          </a:xfrm>
          <a:prstGeom prst="roundRect">
            <a:avLst>
              <a:gd name="adj" fmla="val 6386"/>
            </a:avLst>
          </a:prstGeom>
          <a:solidFill>
            <a:srgbClr val="00184D"/>
          </a:solidFill>
          <a:ln/>
        </p:spPr>
      </p:sp>
      <p:sp>
        <p:nvSpPr>
          <p:cNvPr id="3" name="Text 1"/>
          <p:cNvSpPr/>
          <p:nvPr/>
        </p:nvSpPr>
        <p:spPr>
          <a:xfrm>
            <a:off x="929878" y="1171456"/>
            <a:ext cx="1164788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INTEGRATION</a:t>
            </a:r>
            <a:endParaRPr lang="en-US" sz="1400" dirty="0"/>
          </a:p>
        </p:txBody>
      </p:sp>
      <p:sp>
        <p:nvSpPr>
          <p:cNvPr id="4" name="Text 2"/>
          <p:cNvSpPr/>
          <p:nvPr/>
        </p:nvSpPr>
        <p:spPr>
          <a:xfrm>
            <a:off x="793790" y="1620441"/>
            <a:ext cx="130428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97B8FF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Combining AI-Generated Images with 3D Elements: A Visual Fusion</a:t>
            </a:r>
            <a:endParaRPr lang="en-US" sz="44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3378160"/>
            <a:ext cx="1480185" cy="1480185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2557463" y="3378160"/>
            <a:ext cx="2394942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Layering Techniques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2557463" y="4222909"/>
            <a:ext cx="2394942" cy="29032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Stack AI-generated images with 3D elements to create depth, highlight key concepts, and guide visual attention toward learning objectives.</a:t>
            </a:r>
            <a:endParaRPr lang="en-US" sz="1750" dirty="0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5893" y="3378160"/>
            <a:ext cx="1480185" cy="1480185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6999565" y="3378160"/>
            <a:ext cx="2394942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Interactive Content</a:t>
            </a:r>
            <a:endParaRPr lang="en-US" sz="2200" dirty="0"/>
          </a:p>
        </p:txBody>
      </p:sp>
      <p:sp>
        <p:nvSpPr>
          <p:cNvPr id="10" name="Text 6"/>
          <p:cNvSpPr/>
          <p:nvPr/>
        </p:nvSpPr>
        <p:spPr>
          <a:xfrm>
            <a:off x="6999565" y="4222909"/>
            <a:ext cx="2394942" cy="25403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Develop engaging digital materials where students can explore concepts through clickable, multi-dimensional visual experiences.</a:t>
            </a:r>
            <a:endParaRPr lang="en-US" sz="1750" dirty="0"/>
          </a:p>
        </p:txBody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7995" y="3378160"/>
            <a:ext cx="1480185" cy="1480185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11441668" y="3378160"/>
            <a:ext cx="2394942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Immersive Learning</a:t>
            </a:r>
            <a:endParaRPr lang="en-US" sz="2200" dirty="0"/>
          </a:p>
        </p:txBody>
      </p:sp>
      <p:sp>
        <p:nvSpPr>
          <p:cNvPr id="13" name="Text 8"/>
          <p:cNvSpPr/>
          <p:nvPr/>
        </p:nvSpPr>
        <p:spPr>
          <a:xfrm>
            <a:off x="11441668" y="4222909"/>
            <a:ext cx="2394942" cy="29032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Example application: Design a 3D timeline where AI-generated historical scenes leap forward, creating memorable connections to past events.</a:t>
            </a:r>
            <a:endParaRPr lang="en-US" sz="17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986582" y="1803559"/>
            <a:ext cx="8143637" cy="89320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500"/>
              </a:lnSpc>
              <a:buNone/>
            </a:pPr>
            <a:r>
              <a:rPr lang="en-US" sz="2800" dirty="0">
                <a:solidFill>
                  <a:srgbClr val="97B8FF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Examples of Student Activities Using AI &amp; 3D Visuals</a:t>
            </a:r>
            <a:endParaRPr lang="en-US" sz="2800" dirty="0"/>
          </a:p>
        </p:txBody>
      </p:sp>
      <p:sp>
        <p:nvSpPr>
          <p:cNvPr id="4" name="Shape 1"/>
          <p:cNvSpPr/>
          <p:nvPr/>
        </p:nvSpPr>
        <p:spPr>
          <a:xfrm>
            <a:off x="5986582" y="2831783"/>
            <a:ext cx="2654498" cy="2236232"/>
          </a:xfrm>
          <a:prstGeom prst="roundRect">
            <a:avLst>
              <a:gd name="adj" fmla="val 959"/>
            </a:avLst>
          </a:prstGeom>
          <a:solidFill>
            <a:srgbClr val="26262B"/>
          </a:solidFill>
          <a:ln/>
        </p:spPr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9457" y="2974658"/>
            <a:ext cx="428744" cy="428744"/>
          </a:xfrm>
          <a:prstGeom prst="rect">
            <a:avLst/>
          </a:prstGeom>
        </p:spPr>
      </p:pic>
      <p:pic>
        <p:nvPicPr>
          <p:cNvPr id="6" name="Image 2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247328" y="3092529"/>
            <a:ext cx="192881" cy="192881"/>
          </a:xfrm>
          <a:prstGeom prst="rect">
            <a:avLst/>
          </a:prstGeom>
        </p:spPr>
      </p:pic>
      <p:sp>
        <p:nvSpPr>
          <p:cNvPr id="7" name="Text 2"/>
          <p:cNvSpPr/>
          <p:nvPr/>
        </p:nvSpPr>
        <p:spPr>
          <a:xfrm>
            <a:off x="6129457" y="3493413"/>
            <a:ext cx="2368748" cy="4467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40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Creative Writing Enhancement</a:t>
            </a:r>
            <a:endParaRPr lang="en-US" sz="1400" dirty="0"/>
          </a:p>
        </p:txBody>
      </p:sp>
      <p:sp>
        <p:nvSpPr>
          <p:cNvPr id="8" name="Text 3"/>
          <p:cNvSpPr/>
          <p:nvPr/>
        </p:nvSpPr>
        <p:spPr>
          <a:xfrm>
            <a:off x="6129457" y="3994071"/>
            <a:ext cx="2368748" cy="9310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110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Students generate AI images as story prompts, then write narratives inspired by the visuals, developing both creative and technical skills.</a:t>
            </a:r>
            <a:endParaRPr lang="en-US" sz="1100" dirty="0"/>
          </a:p>
        </p:txBody>
      </p:sp>
      <p:sp>
        <p:nvSpPr>
          <p:cNvPr id="9" name="Shape 4"/>
          <p:cNvSpPr/>
          <p:nvPr/>
        </p:nvSpPr>
        <p:spPr>
          <a:xfrm>
            <a:off x="8731091" y="2831783"/>
            <a:ext cx="2654498" cy="2236232"/>
          </a:xfrm>
          <a:prstGeom prst="roundRect">
            <a:avLst>
              <a:gd name="adj" fmla="val 959"/>
            </a:avLst>
          </a:prstGeom>
          <a:solidFill>
            <a:srgbClr val="26262B"/>
          </a:solidFill>
          <a:ln/>
        </p:spPr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73966" y="2974658"/>
            <a:ext cx="428744" cy="428744"/>
          </a:xfrm>
          <a:prstGeom prst="rect">
            <a:avLst/>
          </a:prstGeom>
        </p:spPr>
      </p:pic>
      <p:pic>
        <p:nvPicPr>
          <p:cNvPr id="11" name="Image 4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8991838" y="3092529"/>
            <a:ext cx="192881" cy="192881"/>
          </a:xfrm>
          <a:prstGeom prst="rect">
            <a:avLst/>
          </a:prstGeom>
        </p:spPr>
      </p:pic>
      <p:sp>
        <p:nvSpPr>
          <p:cNvPr id="12" name="Text 5"/>
          <p:cNvSpPr/>
          <p:nvPr/>
        </p:nvSpPr>
        <p:spPr>
          <a:xfrm>
            <a:off x="8873966" y="3493413"/>
            <a:ext cx="1882854" cy="2233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40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Art Style Exploration</a:t>
            </a:r>
            <a:endParaRPr lang="en-US" sz="1400" dirty="0"/>
          </a:p>
        </p:txBody>
      </p:sp>
      <p:sp>
        <p:nvSpPr>
          <p:cNvPr id="13" name="Text 6"/>
          <p:cNvSpPr/>
          <p:nvPr/>
        </p:nvSpPr>
        <p:spPr>
          <a:xfrm>
            <a:off x="8873966" y="3770709"/>
            <a:ext cx="2368748" cy="7448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110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Learners create and modify AI images across different artistic movements, analyzing how style affects mood and meaning.</a:t>
            </a:r>
            <a:endParaRPr lang="en-US" sz="1100" dirty="0"/>
          </a:p>
        </p:txBody>
      </p:sp>
      <p:sp>
        <p:nvSpPr>
          <p:cNvPr id="14" name="Shape 7"/>
          <p:cNvSpPr/>
          <p:nvPr/>
        </p:nvSpPr>
        <p:spPr>
          <a:xfrm>
            <a:off x="11475601" y="2831783"/>
            <a:ext cx="2654618" cy="2236232"/>
          </a:xfrm>
          <a:prstGeom prst="roundRect">
            <a:avLst>
              <a:gd name="adj" fmla="val 959"/>
            </a:avLst>
          </a:prstGeom>
          <a:solidFill>
            <a:srgbClr val="26262B"/>
          </a:solidFill>
          <a:ln/>
        </p:spPr>
      </p:sp>
      <p:pic>
        <p:nvPicPr>
          <p:cNvPr id="15" name="Image 5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618476" y="2974658"/>
            <a:ext cx="428744" cy="428744"/>
          </a:xfrm>
          <a:prstGeom prst="rect">
            <a:avLst/>
          </a:prstGeom>
        </p:spPr>
      </p:pic>
      <p:pic>
        <p:nvPicPr>
          <p:cNvPr id="16" name="Image 6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11736348" y="3092529"/>
            <a:ext cx="192881" cy="192881"/>
          </a:xfrm>
          <a:prstGeom prst="rect">
            <a:avLst/>
          </a:prstGeom>
        </p:spPr>
      </p:pic>
      <p:sp>
        <p:nvSpPr>
          <p:cNvPr id="17" name="Text 8"/>
          <p:cNvSpPr/>
          <p:nvPr/>
        </p:nvSpPr>
        <p:spPr>
          <a:xfrm>
            <a:off x="11618476" y="3493413"/>
            <a:ext cx="2035969" cy="2233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40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Cultural Presentations</a:t>
            </a:r>
            <a:endParaRPr lang="en-US" sz="1400" dirty="0"/>
          </a:p>
        </p:txBody>
      </p:sp>
      <p:sp>
        <p:nvSpPr>
          <p:cNvPr id="18" name="Text 9"/>
          <p:cNvSpPr/>
          <p:nvPr/>
        </p:nvSpPr>
        <p:spPr>
          <a:xfrm>
            <a:off x="11618476" y="3770709"/>
            <a:ext cx="2368868" cy="7448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110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Collaborative projects combining AI-generated cultural visuals with 3D Canva designs for rich, multimedia presentations.</a:t>
            </a:r>
            <a:endParaRPr lang="en-US" sz="1100" dirty="0"/>
          </a:p>
        </p:txBody>
      </p:sp>
      <p:sp>
        <p:nvSpPr>
          <p:cNvPr id="19" name="Shape 10"/>
          <p:cNvSpPr/>
          <p:nvPr/>
        </p:nvSpPr>
        <p:spPr>
          <a:xfrm>
            <a:off x="5986582" y="5158026"/>
            <a:ext cx="8143637" cy="1268016"/>
          </a:xfrm>
          <a:prstGeom prst="roundRect">
            <a:avLst>
              <a:gd name="adj" fmla="val 1691"/>
            </a:avLst>
          </a:prstGeom>
          <a:solidFill>
            <a:srgbClr val="26262B"/>
          </a:solidFill>
          <a:ln/>
        </p:spPr>
      </p:sp>
      <p:pic>
        <p:nvPicPr>
          <p:cNvPr id="20" name="Image 7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29457" y="5300901"/>
            <a:ext cx="428744" cy="428744"/>
          </a:xfrm>
          <a:prstGeom prst="rect">
            <a:avLst/>
          </a:prstGeom>
        </p:spPr>
      </p:pic>
      <p:pic>
        <p:nvPicPr>
          <p:cNvPr id="21" name="Image 8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6247328" y="5418773"/>
            <a:ext cx="192881" cy="192881"/>
          </a:xfrm>
          <a:prstGeom prst="rect">
            <a:avLst/>
          </a:prstGeom>
        </p:spPr>
      </p:pic>
      <p:sp>
        <p:nvSpPr>
          <p:cNvPr id="22" name="Text 11"/>
          <p:cNvSpPr/>
          <p:nvPr/>
        </p:nvSpPr>
        <p:spPr>
          <a:xfrm>
            <a:off x="6129457" y="5819656"/>
            <a:ext cx="1786533" cy="2233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40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Visual Vocabulary</a:t>
            </a:r>
            <a:endParaRPr lang="en-US" sz="1400" dirty="0"/>
          </a:p>
        </p:txBody>
      </p:sp>
      <p:sp>
        <p:nvSpPr>
          <p:cNvPr id="23" name="Text 12"/>
          <p:cNvSpPr/>
          <p:nvPr/>
        </p:nvSpPr>
        <p:spPr>
          <a:xfrm>
            <a:off x="6129457" y="6096953"/>
            <a:ext cx="7857887" cy="1862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110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Custom AI-generated flashcards with context-rich imagery that enhances memory retention and language acquisition.</a:t>
            </a:r>
            <a:endParaRPr lang="en-US" sz="11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256705" y="585073"/>
            <a:ext cx="12116991" cy="10972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300"/>
              </a:lnSpc>
              <a:buNone/>
            </a:pPr>
            <a:r>
              <a:rPr lang="en-US" sz="3450" dirty="0">
                <a:solidFill>
                  <a:srgbClr val="97B8FF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Integrating AI Image Generation into Lessons &amp; Learning Outcomes</a:t>
            </a:r>
            <a:endParaRPr lang="en-US" sz="3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6705" y="2039064"/>
            <a:ext cx="7726085" cy="4831913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448027" y="4222766"/>
            <a:ext cx="1592879" cy="53387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1650"/>
              </a:lnSpc>
              <a:buNone/>
            </a:pPr>
            <a:r>
              <a:rPr lang="en-US" sz="1350" dirty="0">
                <a:solidFill>
                  <a:srgbClr val="97B8FF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Teacher Efficiency</a:t>
            </a:r>
            <a:endParaRPr lang="en-US" sz="1350" dirty="0"/>
          </a:p>
        </p:txBody>
      </p:sp>
      <p:sp>
        <p:nvSpPr>
          <p:cNvPr id="5" name="Text 2"/>
          <p:cNvSpPr/>
          <p:nvPr/>
        </p:nvSpPr>
        <p:spPr>
          <a:xfrm>
            <a:off x="4322950" y="6123704"/>
            <a:ext cx="1592879" cy="53387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1350" dirty="0">
                <a:solidFill>
                  <a:srgbClr val="97B8FF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Enhanced Engagement</a:t>
            </a:r>
            <a:endParaRPr lang="en-US" sz="1350" dirty="0"/>
          </a:p>
        </p:txBody>
      </p:sp>
      <p:sp>
        <p:nvSpPr>
          <p:cNvPr id="6" name="Text 3"/>
          <p:cNvSpPr/>
          <p:nvPr/>
        </p:nvSpPr>
        <p:spPr>
          <a:xfrm>
            <a:off x="7198318" y="4221728"/>
            <a:ext cx="1592879" cy="53387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350" dirty="0">
                <a:solidFill>
                  <a:srgbClr val="97B8FF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Student Agency</a:t>
            </a:r>
            <a:endParaRPr lang="en-US" sz="1350" dirty="0"/>
          </a:p>
        </p:txBody>
      </p:sp>
      <p:sp>
        <p:nvSpPr>
          <p:cNvPr id="7" name="Text 4"/>
          <p:cNvSpPr/>
          <p:nvPr/>
        </p:nvSpPr>
        <p:spPr>
          <a:xfrm>
            <a:off x="4322950" y="2110396"/>
            <a:ext cx="1592879" cy="53387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1350" dirty="0">
                <a:solidFill>
                  <a:srgbClr val="97B8FF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Multimodal Learning</a:t>
            </a:r>
            <a:endParaRPr lang="en-US" sz="1350" dirty="0"/>
          </a:p>
        </p:txBody>
      </p:sp>
      <p:sp>
        <p:nvSpPr>
          <p:cNvPr id="8" name="Text 5"/>
          <p:cNvSpPr/>
          <p:nvPr/>
        </p:nvSpPr>
        <p:spPr>
          <a:xfrm>
            <a:off x="1256705" y="6881974"/>
            <a:ext cx="7726085" cy="4983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3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The integration creates a powerful feedback loop where technology amplifies pedagogy and student creativity flourishes.</a:t>
            </a:r>
            <a:endParaRPr lang="en-US" sz="1350" dirty="0"/>
          </a:p>
        </p:txBody>
      </p:sp>
      <p:sp>
        <p:nvSpPr>
          <p:cNvPr id="9" name="Shape 6"/>
          <p:cNvSpPr/>
          <p:nvPr/>
        </p:nvSpPr>
        <p:spPr>
          <a:xfrm>
            <a:off x="9292352" y="1886188"/>
            <a:ext cx="4215289" cy="5758339"/>
          </a:xfrm>
          <a:prstGeom prst="roundRect">
            <a:avLst>
              <a:gd name="adj" fmla="val 625"/>
            </a:avLst>
          </a:prstGeom>
          <a:solidFill>
            <a:srgbClr val="97B8FF"/>
          </a:solidFill>
          <a:ln/>
        </p:spPr>
      </p:sp>
      <p:sp>
        <p:nvSpPr>
          <p:cNvPr id="10" name="Text 7"/>
          <p:cNvSpPr/>
          <p:nvPr/>
        </p:nvSpPr>
        <p:spPr>
          <a:xfrm>
            <a:off x="9467850" y="2565559"/>
            <a:ext cx="2195036" cy="2744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dirty="0">
                <a:solidFill>
                  <a:srgbClr val="000000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Measurable Impact</a:t>
            </a:r>
            <a:endParaRPr lang="en-US" sz="1700" dirty="0"/>
          </a:p>
        </p:txBody>
      </p:sp>
      <p:sp>
        <p:nvSpPr>
          <p:cNvPr id="11" name="Text 8"/>
          <p:cNvSpPr/>
          <p:nvPr/>
        </p:nvSpPr>
        <p:spPr>
          <a:xfrm>
            <a:off x="9467850" y="2975848"/>
            <a:ext cx="3864293" cy="299101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950"/>
              </a:lnSpc>
              <a:buSzPct val="100000"/>
              <a:buChar char="•"/>
            </a:pPr>
            <a:r>
              <a:rPr lang="en-US" sz="1350" dirty="0">
                <a:solidFill>
                  <a:srgbClr val="000000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Supports </a:t>
            </a:r>
            <a:r>
              <a:rPr lang="en-US" sz="1350" b="1" dirty="0">
                <a:solidFill>
                  <a:srgbClr val="000000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multimodal learning</a:t>
            </a:r>
            <a:r>
              <a:rPr lang="en-US" sz="1350" dirty="0">
                <a:solidFill>
                  <a:srgbClr val="000000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 through visual, linguistic, and creative skill development</a:t>
            </a:r>
            <a:endParaRPr lang="en-US" sz="1350" dirty="0"/>
          </a:p>
          <a:p>
            <a:pPr marL="342900" indent="-342900" algn="l">
              <a:lnSpc>
                <a:spcPts val="1950"/>
              </a:lnSpc>
              <a:buSzPct val="100000"/>
              <a:buChar char="•"/>
            </a:pPr>
            <a:r>
              <a:rPr lang="en-US" sz="1350" dirty="0">
                <a:solidFill>
                  <a:srgbClr val="000000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Encourages </a:t>
            </a:r>
            <a:r>
              <a:rPr lang="en-US" sz="1350" b="1" dirty="0">
                <a:solidFill>
                  <a:srgbClr val="000000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student agency</a:t>
            </a:r>
            <a:r>
              <a:rPr lang="en-US" sz="1350" dirty="0">
                <a:solidFill>
                  <a:srgbClr val="000000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 by involving learners in prompt creation and image curation</a:t>
            </a:r>
            <a:endParaRPr lang="en-US" sz="1350" dirty="0"/>
          </a:p>
          <a:p>
            <a:pPr marL="342900" indent="-342900" algn="l">
              <a:lnSpc>
                <a:spcPts val="1950"/>
              </a:lnSpc>
              <a:buSzPct val="100000"/>
              <a:buChar char="•"/>
            </a:pPr>
            <a:r>
              <a:rPr lang="en-US" sz="1350" dirty="0">
                <a:solidFill>
                  <a:srgbClr val="000000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Enhances </a:t>
            </a:r>
            <a:r>
              <a:rPr lang="en-US" sz="1350" b="1" dirty="0">
                <a:solidFill>
                  <a:srgbClr val="000000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engagement and critical thinking</a:t>
            </a:r>
            <a:r>
              <a:rPr lang="en-US" sz="1350" dirty="0">
                <a:solidFill>
                  <a:srgbClr val="000000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 through visual exploration and analysis</a:t>
            </a:r>
            <a:endParaRPr lang="en-US" sz="1350" dirty="0"/>
          </a:p>
          <a:p>
            <a:pPr marL="342900" indent="-342900" algn="l">
              <a:lnSpc>
                <a:spcPts val="1950"/>
              </a:lnSpc>
              <a:buSzPct val="100000"/>
              <a:buChar char="•"/>
            </a:pPr>
            <a:r>
              <a:rPr lang="en-US" sz="1350" dirty="0">
                <a:solidFill>
                  <a:srgbClr val="000000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Saves valuable teacher time, enabling focus on differentiated instruction and personalized support</a:t>
            </a:r>
            <a:endParaRPr lang="en-US" sz="1350" dirty="0"/>
          </a:p>
        </p:txBody>
      </p:sp>
      <p:sp>
        <p:nvSpPr>
          <p:cNvPr id="12" name="Text 9"/>
          <p:cNvSpPr/>
          <p:nvPr/>
        </p:nvSpPr>
        <p:spPr>
          <a:xfrm>
            <a:off x="9467850" y="6089137"/>
            <a:ext cx="3864293" cy="7475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Students develop crucial 21st-century skills including digital literacy, cultural awareness, and creative problem-solving.</a:t>
            </a:r>
            <a:endParaRPr lang="en-US" sz="13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876</Words>
  <Application>Microsoft Office PowerPoint</Application>
  <PresentationFormat>Özel</PresentationFormat>
  <Paragraphs>92</Paragraphs>
  <Slides>10</Slides>
  <Notes>10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5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10</vt:i4>
      </vt:variant>
    </vt:vector>
  </HeadingPairs>
  <TitlesOfParts>
    <vt:vector size="16" baseType="lpstr">
      <vt:lpstr>Sora Light</vt:lpstr>
      <vt:lpstr>Calibri</vt:lpstr>
      <vt:lpstr>Arial</vt:lpstr>
      <vt:lpstr>Sora Medium</vt:lpstr>
      <vt:lpstr>Noto Sans TC</vt:lpstr>
      <vt:lpstr>Office Theme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subject/>
  <dc:creator>Hatice Akgul</dc:creator>
  <cp:lastModifiedBy>Hatice Akgul</cp:lastModifiedBy>
  <cp:revision>2</cp:revision>
  <dcterms:created xsi:type="dcterms:W3CDTF">2026-01-30T14:11:00Z</dcterms:created>
  <dcterms:modified xsi:type="dcterms:W3CDTF">2026-01-30T14:15:01Z</dcterms:modified>
</cp:coreProperties>
</file>